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 bookmarkIdSeed="4">
  <p:sldMasterIdLst>
    <p:sldMasterId id="2147483658" r:id="rId1"/>
    <p:sldMasterId id="2147483661" r:id="rId2"/>
  </p:sldMasterIdLst>
  <p:notesMasterIdLst>
    <p:notesMasterId r:id="rId52"/>
  </p:notesMasterIdLst>
  <p:sldIdLst>
    <p:sldId id="299" r:id="rId3"/>
    <p:sldId id="256" r:id="rId4"/>
    <p:sldId id="301" r:id="rId5"/>
    <p:sldId id="308" r:id="rId6"/>
    <p:sldId id="264" r:id="rId7"/>
    <p:sldId id="332" r:id="rId8"/>
    <p:sldId id="331" r:id="rId9"/>
    <p:sldId id="341" r:id="rId10"/>
    <p:sldId id="309" r:id="rId11"/>
    <p:sldId id="330" r:id="rId12"/>
    <p:sldId id="329" r:id="rId13"/>
    <p:sldId id="312" r:id="rId14"/>
    <p:sldId id="313" r:id="rId15"/>
    <p:sldId id="317" r:id="rId16"/>
    <p:sldId id="319" r:id="rId17"/>
    <p:sldId id="320" r:id="rId18"/>
    <p:sldId id="321" r:id="rId19"/>
    <p:sldId id="322" r:id="rId20"/>
    <p:sldId id="318" r:id="rId21"/>
    <p:sldId id="303" r:id="rId22"/>
    <p:sldId id="314" r:id="rId23"/>
    <p:sldId id="311" r:id="rId24"/>
    <p:sldId id="344" r:id="rId25"/>
    <p:sldId id="350" r:id="rId26"/>
    <p:sldId id="310" r:id="rId27"/>
    <p:sldId id="343" r:id="rId28"/>
    <p:sldId id="351" r:id="rId29"/>
    <p:sldId id="352" r:id="rId30"/>
    <p:sldId id="346" r:id="rId31"/>
    <p:sldId id="353" r:id="rId32"/>
    <p:sldId id="345" r:id="rId33"/>
    <p:sldId id="347" r:id="rId34"/>
    <p:sldId id="355" r:id="rId35"/>
    <p:sldId id="348" r:id="rId36"/>
    <p:sldId id="354" r:id="rId37"/>
    <p:sldId id="349" r:id="rId38"/>
    <p:sldId id="323" r:id="rId39"/>
    <p:sldId id="304" r:id="rId40"/>
    <p:sldId id="302" r:id="rId41"/>
    <p:sldId id="325" r:id="rId42"/>
    <p:sldId id="300" r:id="rId43"/>
    <p:sldId id="305" r:id="rId44"/>
    <p:sldId id="257" r:id="rId45"/>
    <p:sldId id="333" r:id="rId46"/>
    <p:sldId id="334" r:id="rId47"/>
    <p:sldId id="335" r:id="rId48"/>
    <p:sldId id="336" r:id="rId49"/>
    <p:sldId id="340" r:id="rId50"/>
    <p:sldId id="306" r:id="rId51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ling Heart" panose="020B0604020202020204" charset="0"/>
      <p:regular r:id="rId58"/>
    </p:embeddedFont>
    <p:embeddedFont>
      <p:font typeface="Eras Demi ITC" panose="020B0805030504020804" pitchFamily="34" charset="0"/>
      <p:regular r:id="rId59"/>
    </p:embeddedFont>
    <p:embeddedFont>
      <p:font typeface="Modern No. 20" panose="02070704070505020303" pitchFamily="18" charset="0"/>
      <p:regular r:id="rId60"/>
    </p:embeddedFont>
    <p:embeddedFont>
      <p:font typeface="Monotype Corsiva" panose="03010101010201010101" pitchFamily="66" charset="0"/>
      <p:italic r:id="rId61"/>
    </p:embeddedFont>
    <p:embeddedFont>
      <p:font typeface="Montserrat" panose="020B0604020202020204" charset="0"/>
      <p:regular r:id="rId62"/>
    </p:embeddedFont>
    <p:embeddedFont>
      <p:font typeface="Palatino Linotype" panose="02040502050505030304" pitchFamily="18" charset="0"/>
      <p:regular r:id="rId63"/>
      <p:bold r:id="rId64"/>
      <p:italic r:id="rId65"/>
      <p:boldItalic r:id="rId66"/>
    </p:embeddedFont>
    <p:embeddedFont>
      <p:font typeface="Perpetua" panose="02020502060401020303" pitchFamily="18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FDBC28-B86D-4004-A81B-BF921BF7658E}">
  <a:tblStyle styleId="{4AFDBC28-B86D-4004-A81B-BF921BF765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6" autoAdjust="0"/>
    <p:restoredTop sz="94660"/>
  </p:normalViewPr>
  <p:slideViewPr>
    <p:cSldViewPr>
      <p:cViewPr varScale="1">
        <p:scale>
          <a:sx n="103" d="100"/>
          <a:sy n="103" d="100"/>
        </p:scale>
        <p:origin x="106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45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438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229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655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r>
              <a:rPr lang="en-US">
                <a:ea typeface="ＭＳ Ｐゴシック" pitchFamily="34" charset="-128"/>
              </a:rPr>
              <a:t>12/04/11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36212B8E-D616-4DE0-A067-BF0D741914DF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49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450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61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252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44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9E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0600" y="1809750"/>
            <a:ext cx="3886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 descr="logoCBF201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6679" y="1123950"/>
            <a:ext cx="2872921" cy="2667000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9E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" name="Picture 5" descr="logoCBF201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279" y="514351"/>
            <a:ext cx="967921" cy="898544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algn="ctr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 i="1">
                <a:solidFill>
                  <a:srgbClr val="CCCCCC"/>
                </a:solidFill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 i="1">
                <a:solidFill>
                  <a:srgbClr val="CCCCCC"/>
                </a:solidFill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 i="1">
                <a:solidFill>
                  <a:srgbClr val="CCCCCC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rgbClr val="FF9E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" name="Picture 5" descr="logoCBF201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691" y="4343400"/>
            <a:ext cx="718230" cy="66675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" name="Picture 3" descr="logoCBF201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0" y="149206"/>
            <a:ext cx="967921" cy="898544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76149-1FA3-4A14-9BBE-BFA06303986C}" type="datetimeFigureOut">
              <a:rPr lang="en-US"/>
              <a:pPr>
                <a:defRPr/>
              </a:pPr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56BF-E8F3-4075-93EF-E98C256B4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5" indent="0" algn="ctr">
              <a:buNone/>
              <a:defRPr sz="1500"/>
            </a:lvl2pPr>
            <a:lvl3pPr marL="685730" indent="0" algn="ctr">
              <a:buNone/>
              <a:defRPr sz="1300"/>
            </a:lvl3pPr>
            <a:lvl4pPr marL="1028595" indent="0" algn="ctr">
              <a:buNone/>
              <a:defRPr sz="1200"/>
            </a:lvl4pPr>
            <a:lvl5pPr marL="1371460" indent="0" algn="ctr">
              <a:buNone/>
              <a:defRPr sz="1200"/>
            </a:lvl5pPr>
            <a:lvl6pPr marL="1714324" indent="0" algn="ctr">
              <a:buNone/>
              <a:defRPr sz="1200"/>
            </a:lvl6pPr>
            <a:lvl7pPr marL="2057190" indent="0" algn="ctr">
              <a:buNone/>
              <a:defRPr sz="1200"/>
            </a:lvl7pPr>
            <a:lvl8pPr marL="2400054" indent="0" algn="ctr">
              <a:buNone/>
              <a:defRPr sz="1200"/>
            </a:lvl8pPr>
            <a:lvl9pPr marL="274292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F891-C6FC-4CFF-B922-DD6293894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⊡"/>
              <a:defRPr sz="30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□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■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6" r:id="rId4"/>
    <p:sldLayoutId id="2147483659" r:id="rId5"/>
    <p:sldLayoutId id="2147483660" r:id="rId6"/>
  </p:sldLayoutIdLst>
  <p:transition spd="med">
    <p:wipe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1219200" y="742950"/>
            <a:ext cx="4267200" cy="26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Presentation of the CBF-SEA </a:t>
            </a:r>
            <a:r>
              <a:rPr lang="en-US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Sub</a:t>
            </a:r>
            <a:r>
              <a:rPr lang="en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 region</a:t>
            </a:r>
            <a:endParaRPr sz="5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47E79F-FF9B-43D1-A0C5-0C31E73E889E}"/>
              </a:ext>
            </a:extLst>
          </p:cNvPr>
          <p:cNvSpPr/>
          <p:nvPr/>
        </p:nvSpPr>
        <p:spPr>
          <a:xfrm>
            <a:off x="1752600" y="4287882"/>
            <a:ext cx="430278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</a:rPr>
              <a:t>Dr. Natividad B. Pagadut</a:t>
            </a: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latin typeface="Palatino Linotype" panose="02040502050505030304" pitchFamily="18" charset="0"/>
              </a:rPr>
              <a:t>CBF-SEA Coordinator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/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1352550"/>
            <a:ext cx="4343400" cy="2133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In order to realize our vision, we commit ourselves to the:</a:t>
            </a:r>
            <a:br>
              <a:rPr lang="en-PH" sz="20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1. Proclamation of God’s Word from Sacred Scripture and Tradition;</a:t>
            </a:r>
            <a:endParaRPr lang="en-PH" sz="2000" b="1" dirty="0">
              <a:solidFill>
                <a:srgbClr val="FFFF00"/>
              </a:solidFill>
            </a:endParaRPr>
          </a:p>
        </p:txBody>
      </p:sp>
      <p:sp>
        <p:nvSpPr>
          <p:cNvPr id="7" name="Google Shape;58;p12">
            <a:extLst>
              <a:ext uri="{FF2B5EF4-FFF2-40B4-BE49-F238E27FC236}">
                <a16:creationId xmlns:a16="http://schemas.microsoft.com/office/drawing/2014/main" id="{E928CA9A-596E-462F-9E79-ABC2FF836AB1}"/>
              </a:ext>
            </a:extLst>
          </p:cNvPr>
          <p:cNvSpPr txBox="1">
            <a:spLocks/>
          </p:cNvSpPr>
          <p:nvPr/>
        </p:nvSpPr>
        <p:spPr>
          <a:xfrm>
            <a:off x="990600" y="770553"/>
            <a:ext cx="4267200" cy="81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PH" dirty="0">
                <a:solidFill>
                  <a:schemeClr val="accent5">
                    <a:lumMod val="50000"/>
                  </a:schemeClr>
                </a:solidFill>
              </a:rPr>
              <a:t>MISSION</a:t>
            </a:r>
          </a:p>
        </p:txBody>
      </p:sp>
      <p:sp>
        <p:nvSpPr>
          <p:cNvPr id="4" name="Google Shape;58;p12">
            <a:extLst>
              <a:ext uri="{FF2B5EF4-FFF2-40B4-BE49-F238E27FC236}">
                <a16:creationId xmlns:a16="http://schemas.microsoft.com/office/drawing/2014/main" id="{36F8BABF-9EEF-40AC-9AAF-7FC841A345C5}"/>
              </a:ext>
            </a:extLst>
          </p:cNvPr>
          <p:cNvSpPr txBox="1">
            <a:spLocks/>
          </p:cNvSpPr>
          <p:nvPr/>
        </p:nvSpPr>
        <p:spPr>
          <a:xfrm>
            <a:off x="1143000" y="3257550"/>
            <a:ext cx="5486400" cy="111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PH" sz="2000" dirty="0">
                <a:solidFill>
                  <a:schemeClr val="accent5">
                    <a:lumMod val="50000"/>
                  </a:schemeClr>
                </a:solidFill>
              </a:rPr>
              <a:t>2. Promotion of the pastoral use of the Bible (DV VI); (Verbum Domini)</a:t>
            </a:r>
            <a:endParaRPr lang="en-PH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057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1581150"/>
            <a:ext cx="43434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3. Formation on justice, peace, integrity of creation and reconciliation; and</a:t>
            </a:r>
          </a:p>
        </p:txBody>
      </p:sp>
      <p:sp>
        <p:nvSpPr>
          <p:cNvPr id="5" name="Google Shape;58;p12">
            <a:extLst>
              <a:ext uri="{FF2B5EF4-FFF2-40B4-BE49-F238E27FC236}">
                <a16:creationId xmlns:a16="http://schemas.microsoft.com/office/drawing/2014/main" id="{C1F6E7D9-DBB9-4E51-B015-28043FAA3E06}"/>
              </a:ext>
            </a:extLst>
          </p:cNvPr>
          <p:cNvSpPr txBox="1">
            <a:spLocks/>
          </p:cNvSpPr>
          <p:nvPr/>
        </p:nvSpPr>
        <p:spPr>
          <a:xfrm>
            <a:off x="990600" y="2571750"/>
            <a:ext cx="4343400" cy="172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br>
              <a:rPr lang="en-PH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PH" sz="2000" dirty="0">
                <a:solidFill>
                  <a:schemeClr val="accent5">
                    <a:lumMod val="50000"/>
                  </a:schemeClr>
                </a:solidFill>
              </a:rPr>
              <a:t>4. Promotion of inter-religious, inter-cultural and ecumenical dialogue with peoples in their social realities.</a:t>
            </a:r>
          </a:p>
        </p:txBody>
      </p:sp>
      <p:sp>
        <p:nvSpPr>
          <p:cNvPr id="8" name="Google Shape;58;p12">
            <a:extLst>
              <a:ext uri="{FF2B5EF4-FFF2-40B4-BE49-F238E27FC236}">
                <a16:creationId xmlns:a16="http://schemas.microsoft.com/office/drawing/2014/main" id="{077CFCB1-21AE-44B5-8BB2-2EE4AAD069B2}"/>
              </a:ext>
            </a:extLst>
          </p:cNvPr>
          <p:cNvSpPr txBox="1">
            <a:spLocks/>
          </p:cNvSpPr>
          <p:nvPr/>
        </p:nvSpPr>
        <p:spPr>
          <a:xfrm>
            <a:off x="990600" y="770553"/>
            <a:ext cx="4267200" cy="81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PH" dirty="0">
                <a:solidFill>
                  <a:schemeClr val="accent5">
                    <a:lumMod val="50000"/>
                  </a:schemeClr>
                </a:solidFill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171060771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42672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To proceed with our activities, we have three concerns</a:t>
            </a:r>
            <a:endParaRPr sz="4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59583"/>
      </p:ext>
    </p:extLst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58674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1. Organizational Structure</a:t>
            </a:r>
            <a:b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2. Formation Programs</a:t>
            </a:r>
            <a:b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3. Sustainability</a:t>
            </a:r>
            <a:endParaRPr sz="48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" y="342900"/>
            <a:ext cx="78486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3" y="571500"/>
            <a:ext cx="5647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 the Service of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the CBF-SEA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286001"/>
            <a:ext cx="77724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With Fr. Jan </a:t>
            </a:r>
            <a:r>
              <a:rPr lang="en-US" b="1" dirty="0" err="1">
                <a:solidFill>
                  <a:srgbClr val="002060"/>
                </a:solidFill>
              </a:rPr>
              <a:t>Stefanow</a:t>
            </a:r>
            <a:r>
              <a:rPr lang="en-US" b="1" dirty="0">
                <a:solidFill>
                  <a:srgbClr val="002060"/>
                </a:solidFill>
              </a:rPr>
              <a:t>, SVD</a:t>
            </a:r>
          </a:p>
        </p:txBody>
      </p:sp>
      <p:pic>
        <p:nvPicPr>
          <p:cNvPr id="2050" name="Picture 2" descr="C:\Users\Natividad B. Pagadut\Desktop\CBFSEA Gen Secret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952357"/>
            <a:ext cx="2362200" cy="2191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>
            <a:normAutofit fontScale="90000"/>
          </a:bodyPr>
          <a:lstStyle/>
          <a:p>
            <a:r>
              <a:rPr lang="en-US" dirty="0"/>
              <a:t>At your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" y="1123950"/>
            <a:ext cx="7696200" cy="479822"/>
          </a:xfrm>
        </p:spPr>
        <p:txBody>
          <a:bodyPr>
            <a:noAutofit/>
          </a:bodyPr>
          <a:lstStyle/>
          <a:p>
            <a:r>
              <a:rPr lang="en-US" sz="2800" dirty="0"/>
              <a:t>Sub regional Coordinator</a:t>
            </a:r>
          </a:p>
          <a:p>
            <a:r>
              <a:rPr lang="en-US" sz="2000" dirty="0">
                <a:latin typeface="Modern No. 20" pitchFamily="18" charset="0"/>
              </a:rPr>
              <a:t>Dr. </a:t>
            </a:r>
            <a:r>
              <a:rPr lang="en-US" sz="2000" dirty="0" err="1">
                <a:latin typeface="Modern No. 20" pitchFamily="18" charset="0"/>
              </a:rPr>
              <a:t>Natividad</a:t>
            </a:r>
            <a:r>
              <a:rPr lang="en-US" sz="2000" dirty="0">
                <a:latin typeface="Modern No. 20" pitchFamily="18" charset="0"/>
              </a:rPr>
              <a:t> B. </a:t>
            </a:r>
            <a:r>
              <a:rPr lang="en-US" sz="2000" dirty="0" err="1">
                <a:latin typeface="Modern No. 20" pitchFamily="18" charset="0"/>
              </a:rPr>
              <a:t>Pagadut</a:t>
            </a:r>
            <a:r>
              <a:rPr lang="en-US" sz="2000" dirty="0">
                <a:latin typeface="Modern No. 20" pitchFamily="18" charset="0"/>
              </a:rPr>
              <a:t>			Sr. Marianne </a:t>
            </a:r>
            <a:r>
              <a:rPr lang="en-US" sz="2000" dirty="0" err="1">
                <a:latin typeface="Modern No. 20" pitchFamily="18" charset="0"/>
              </a:rPr>
              <a:t>Gorit</a:t>
            </a:r>
            <a:r>
              <a:rPr lang="en-US" sz="2000" dirty="0">
                <a:latin typeface="Modern No. 20" pitchFamily="18" charset="0"/>
              </a:rPr>
              <a:t>, OSB</a:t>
            </a:r>
          </a:p>
        </p:txBody>
      </p:sp>
      <p:pic>
        <p:nvPicPr>
          <p:cNvPr id="1026" name="Picture 2" descr="C:\Users\Natividad B. Pagadut\Desktop\CBFSEA Coordinato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914400" y="1657350"/>
            <a:ext cx="2224905" cy="2963862"/>
          </a:xfrm>
          <a:prstGeom prst="rect">
            <a:avLst/>
          </a:prstGeom>
          <a:noFill/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742950"/>
            <a:ext cx="4041775" cy="533400"/>
          </a:xfrm>
        </p:spPr>
        <p:txBody>
          <a:bodyPr>
            <a:noAutofit/>
          </a:bodyPr>
          <a:lstStyle/>
          <a:p>
            <a:r>
              <a:rPr lang="en-US" sz="2800" dirty="0"/>
              <a:t>Sub regional Secretary</a:t>
            </a:r>
          </a:p>
        </p:txBody>
      </p:sp>
      <p:pic>
        <p:nvPicPr>
          <p:cNvPr id="1027" name="Picture 3" descr="C:\Users\Natividad B. Pagadut\Desktop\CBFSEA Secretar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5601819" y="1630363"/>
            <a:ext cx="2128187" cy="2963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490" y="273843"/>
            <a:ext cx="3840085" cy="1269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/>
              <a:t>Fr. Joseph Tai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1490" y="1931275"/>
            <a:ext cx="3840085" cy="25966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sz="2400" b="1" dirty="0"/>
              <a:t>the zonal representative for</a:t>
            </a:r>
            <a:r>
              <a:rPr lang="en-US" sz="2400" dirty="0"/>
              <a:t>: 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/>
              <a:t>Vietnam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/>
              <a:t>Thailand 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/>
              <a:t>Laos 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/>
              <a:t>Cambodia</a:t>
            </a:r>
          </a:p>
          <a:p>
            <a:pPr indent="-228600">
              <a:lnSpc>
                <a:spcPct val="90000"/>
              </a:lnSpc>
            </a:pPr>
            <a:r>
              <a:rPr lang="en-US" sz="2400" b="1" dirty="0"/>
              <a:t>Myanmar</a:t>
            </a:r>
          </a:p>
          <a:p>
            <a:pPr indent="-228600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3" name="Content Placeholder 2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D773D7E4-7AD2-43A6-A613-F3E17AEEC0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72" r="4974" b="2"/>
          <a:stretch/>
        </p:blipFill>
        <p:spPr>
          <a:xfrm>
            <a:off x="4409136" y="10"/>
            <a:ext cx="4734863" cy="51434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5341" y="273843"/>
            <a:ext cx="3630007" cy="1355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Fr. Johannes </a:t>
            </a:r>
            <a:r>
              <a:rPr lang="en-US" b="1"/>
              <a:t>Subagyo</a:t>
            </a:r>
          </a:p>
        </p:txBody>
      </p:sp>
      <p:pic>
        <p:nvPicPr>
          <p:cNvPr id="3074" name="Picture 2" descr="C:\Users\Natividad B. Pagadut\Desktop\Fr. Johannes Subagyo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r="-4" b="6935"/>
          <a:stretch/>
        </p:blipFill>
        <p:spPr bwMode="auto">
          <a:xfrm>
            <a:off x="20" y="10"/>
            <a:ext cx="4587406" cy="51434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885341" y="1749972"/>
            <a:ext cx="3630007" cy="288275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200" b="1" dirty="0"/>
              <a:t>the zonal representative for </a:t>
            </a:r>
          </a:p>
          <a:p>
            <a:pPr indent="-228600">
              <a:lnSpc>
                <a:spcPct val="90000"/>
              </a:lnSpc>
            </a:pPr>
            <a:r>
              <a:rPr lang="en-US" sz="3200" b="1" dirty="0"/>
              <a:t>Malaysia</a:t>
            </a:r>
          </a:p>
          <a:p>
            <a:pPr indent="-228600">
              <a:lnSpc>
                <a:spcPct val="90000"/>
              </a:lnSpc>
            </a:pPr>
            <a:r>
              <a:rPr lang="en-US" sz="3200" b="1" dirty="0"/>
              <a:t>Indonesia </a:t>
            </a:r>
          </a:p>
          <a:p>
            <a:pPr indent="-228600">
              <a:lnSpc>
                <a:spcPct val="90000"/>
              </a:lnSpc>
            </a:pPr>
            <a:r>
              <a:rPr lang="en-US" sz="3200" b="1" dirty="0"/>
              <a:t>Singapore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490" y="273843"/>
            <a:ext cx="3840085" cy="1269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b="1"/>
              <a:t>Fr. Arlo Yap, SVD</a:t>
            </a:r>
          </a:p>
        </p:txBody>
      </p:sp>
      <p:cxnSp>
        <p:nvCxnSpPr>
          <p:cNvPr id="4100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1490" y="1931275"/>
            <a:ext cx="3840085" cy="259667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600" b="1" dirty="0"/>
              <a:t>The zonal representative for the Philippines</a:t>
            </a:r>
          </a:p>
        </p:txBody>
      </p:sp>
      <p:pic>
        <p:nvPicPr>
          <p:cNvPr id="4098" name="Picture 2" descr="C:\Users\Natividad B. Pagadut\Desktop\Fr. Arlo Yap, SVD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b="33464"/>
          <a:stretch/>
        </p:blipFill>
        <p:spPr bwMode="auto">
          <a:xfrm>
            <a:off x="4409136" y="10"/>
            <a:ext cx="4734863" cy="51434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3581400" cy="4857750"/>
          </a:xfrm>
        </p:spPr>
        <p:txBody>
          <a:bodyPr>
            <a:normAutofit/>
          </a:bodyPr>
          <a:lstStyle/>
          <a:p>
            <a:r>
              <a:rPr lang="en-US" sz="2400" dirty="0"/>
              <a:t>From Left in 2018 </a:t>
            </a:r>
            <a:br>
              <a:rPr lang="en-US" sz="2400" dirty="0"/>
            </a:br>
            <a:r>
              <a:rPr lang="en-US" sz="2400" dirty="0"/>
              <a:t>Fr. Joseph Mary Tran, SDB</a:t>
            </a:r>
            <a:br>
              <a:rPr lang="en-US" sz="2400" dirty="0"/>
            </a:br>
            <a:r>
              <a:rPr lang="en-US" sz="2400" dirty="0"/>
              <a:t>Fr.  Johannes </a:t>
            </a:r>
            <a:r>
              <a:rPr lang="en-US" sz="2400" dirty="0" err="1"/>
              <a:t>Subagyo</a:t>
            </a:r>
            <a:br>
              <a:rPr lang="en-US" sz="2400" dirty="0"/>
            </a:br>
            <a:r>
              <a:rPr lang="en-US" sz="2400" dirty="0"/>
              <a:t>Fr. Jan </a:t>
            </a:r>
            <a:r>
              <a:rPr lang="en-US" sz="2400" dirty="0" err="1"/>
              <a:t>Stefanow</a:t>
            </a:r>
            <a:r>
              <a:rPr lang="en-US" sz="2400" dirty="0"/>
              <a:t>, SVD</a:t>
            </a:r>
            <a:br>
              <a:rPr lang="en-US" sz="2400" dirty="0"/>
            </a:br>
            <a:r>
              <a:rPr lang="en-US" sz="2400" dirty="0"/>
              <a:t>Fr. </a:t>
            </a:r>
            <a:r>
              <a:rPr lang="en-US" sz="2400" dirty="0" err="1"/>
              <a:t>Arlo</a:t>
            </a:r>
            <a:r>
              <a:rPr lang="en-US" sz="2400" dirty="0"/>
              <a:t> Yap, SVD</a:t>
            </a:r>
            <a:br>
              <a:rPr lang="en-US" sz="2400" dirty="0"/>
            </a:br>
            <a:r>
              <a:rPr lang="en-US" sz="2400" dirty="0"/>
              <a:t>Dr. </a:t>
            </a:r>
            <a:r>
              <a:rPr lang="en-US" sz="2400" dirty="0" err="1"/>
              <a:t>Natividad</a:t>
            </a:r>
            <a:r>
              <a:rPr lang="en-US" sz="2400" dirty="0"/>
              <a:t> B. </a:t>
            </a:r>
            <a:r>
              <a:rPr lang="en-US" sz="2400" dirty="0" err="1"/>
              <a:t>Pagadut</a:t>
            </a:r>
            <a:br>
              <a:rPr lang="en-US" sz="2400" dirty="0"/>
            </a:br>
            <a:r>
              <a:rPr lang="en-US" sz="2400" dirty="0"/>
              <a:t>Sr. Marianne </a:t>
            </a:r>
            <a:r>
              <a:rPr lang="en-US" sz="2400" dirty="0" err="1"/>
              <a:t>Gorit</a:t>
            </a:r>
            <a:r>
              <a:rPr lang="en-US" sz="2400" dirty="0"/>
              <a:t>, OSB</a:t>
            </a:r>
          </a:p>
        </p:txBody>
      </p:sp>
      <p:pic>
        <p:nvPicPr>
          <p:cNvPr id="1026" name="Picture 2" descr="C:\Users\Natividad B. Pagadut\Desktop\FOR 2019 CBFSEA REPORT\CBFSEA Offic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"/>
            <a:ext cx="5181600" cy="51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42672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Introduction</a:t>
            </a:r>
            <a:endParaRPr sz="72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7239000" cy="19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Consultors</a:t>
            </a:r>
            <a:b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1. Bp. Pablo </a:t>
            </a:r>
            <a:r>
              <a:rPr lang="en-US" sz="4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Virgilio</a:t>
            </a: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 David</a:t>
            </a:r>
            <a:b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2. Bp. Francis Xavier Vira  </a:t>
            </a:r>
            <a:endParaRPr sz="4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14400" y="971550"/>
            <a:ext cx="46482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“The Bible and Life: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The Biblical Inspiration of the Entire Pastoral Life and Mission of the Church 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(VD 73) 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Experiences and Challenges” </a:t>
            </a:r>
            <a:endParaRPr sz="36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990600" y="1809750"/>
            <a:ext cx="3886200" cy="11598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ACTIVITIES</a:t>
            </a:r>
          </a:p>
        </p:txBody>
      </p:sp>
      <p:sp>
        <p:nvSpPr>
          <p:cNvPr id="68" name="Google Shape;68;p13" hidden="1"/>
          <p:cNvSpPr txBox="1">
            <a:spLocks noGrp="1"/>
          </p:cNvSpPr>
          <p:nvPr>
            <p:ph type="sldNum" idx="4294967295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22</a:t>
            </a:fld>
            <a:endParaRPr lang="en-PH"/>
          </a:p>
        </p:txBody>
      </p:sp>
    </p:spTree>
  </p:cSld>
  <p:clrMapOvr>
    <a:masterClrMapping/>
  </p:clrMapOvr>
  <p:transition spd="med"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444-7315-4F72-9971-35DAEF8AB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5" y="209550"/>
            <a:ext cx="5277600" cy="447600"/>
          </a:xfrm>
        </p:spPr>
        <p:txBody>
          <a:bodyPr/>
          <a:lstStyle/>
          <a:p>
            <a:r>
              <a:rPr lang="en-PH" sz="3200" b="1" dirty="0">
                <a:latin typeface="Perpetua" panose="02020502060401020303" pitchFamily="18" charset="0"/>
              </a:rPr>
              <a:t>CBF-SEA Workshop in 2017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9C068-D3FC-4F0F-9FB5-EFD39EDC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123950"/>
            <a:ext cx="7772400" cy="1829551"/>
          </a:xfrm>
        </p:spPr>
        <p:txBody>
          <a:bodyPr/>
          <a:lstStyle/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  <a:tab pos="1143000" algn="l"/>
              </a:tabLst>
            </a:pPr>
            <a:r>
              <a:rPr lang="en-US" sz="2400" b="1" dirty="0" err="1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Trang, Vietnam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  <a:tab pos="1143000" algn="l"/>
              </a:tabLst>
            </a:pPr>
            <a:r>
              <a:rPr lang="en-US" sz="2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July 17-23, 2017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</a:tabLst>
            </a:pPr>
            <a:r>
              <a:rPr lang="en-US" sz="2400" b="1" i="1" dirty="0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Theme:  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  <a:tab pos="1143000" algn="l"/>
              </a:tabLst>
            </a:pPr>
            <a:r>
              <a:rPr lang="en-US" sz="2400" b="1" i="1" dirty="0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Transforming the family through the power of the Word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</a:tabLst>
            </a:pPr>
            <a:r>
              <a:rPr lang="en-US" sz="2400" b="1" i="1" dirty="0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“Today salvation has come to this house”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1200"/>
              </a:spcAft>
              <a:tabLst>
                <a:tab pos="914400" algn="l"/>
                <a:tab pos="1143000" algn="l"/>
              </a:tabLst>
            </a:pPr>
            <a:r>
              <a:rPr lang="en-US" sz="2400" b="1" i="1" dirty="0">
                <a:solidFill>
                  <a:srgbClr val="3F3F3F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(Luke 19:9)</a:t>
            </a:r>
            <a:endParaRPr lang="en-PH" sz="2400" b="1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51341-57F1-472F-98D0-7F3A8DE805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3984879"/>
      </p:ext>
    </p:extLst>
  </p:cSld>
  <p:clrMapOvr>
    <a:masterClrMapping/>
  </p:clrMapOvr>
  <p:transition spd="med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63AF-6B0C-44DE-8230-7905AA800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200" y="2189998"/>
            <a:ext cx="5277600" cy="1448551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914400" algn="l"/>
                <a:tab pos="1143000" algn="l"/>
              </a:tabLst>
            </a:pPr>
            <a:b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evangelization</a:t>
            </a:r>
            <a:b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formation</a:t>
            </a:r>
            <a:b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membership expansion</a:t>
            </a:r>
            <a:b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translation</a:t>
            </a:r>
            <a:b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publication</a:t>
            </a:r>
            <a:endParaRPr lang="en-PH" sz="4800" dirty="0"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CFF88-8276-455D-ACF8-E025A79B5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63720-A635-4B3E-AE2B-CD4A2D514010}"/>
              </a:ext>
            </a:extLst>
          </p:cNvPr>
          <p:cNvSpPr txBox="1"/>
          <p:nvPr/>
        </p:nvSpPr>
        <p:spPr>
          <a:xfrm>
            <a:off x="1524000" y="285750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Area Action Plan Workshop</a:t>
            </a:r>
            <a:endParaRPr lang="en-PH" sz="2800" b="1" dirty="0"/>
          </a:p>
        </p:txBody>
      </p:sp>
    </p:spTree>
    <p:extLst>
      <p:ext uri="{BB962C8B-B14F-4D97-AF65-F5344CB8AC3E}">
        <p14:creationId xmlns:p14="http://schemas.microsoft.com/office/powerpoint/2010/main" val="197089664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1800" dirty="0"/>
            </a:br>
            <a:r>
              <a:rPr lang="en-PH" sz="1800" dirty="0"/>
              <a:t> </a:t>
            </a:r>
            <a:endParaRPr lang="en-US" sz="1800" dirty="0"/>
          </a:p>
        </p:txBody>
      </p:sp>
      <p:pic>
        <p:nvPicPr>
          <p:cNvPr id="1026" name="Picture 2" descr="C:\Users\Natividad B. Pagadut\Desktop\SEACBF Meetin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42950"/>
            <a:ext cx="8239125" cy="42291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57DC-77F7-4065-8C8C-A13583714EF9}"/>
              </a:ext>
            </a:extLst>
          </p:cNvPr>
          <p:cNvSpPr/>
          <p:nvPr/>
        </p:nvSpPr>
        <p:spPr>
          <a:xfrm>
            <a:off x="1156801" y="57150"/>
            <a:ext cx="6527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ighlight>
                  <a:srgbClr val="FFFF00"/>
                </a:highlight>
                <a:latin typeface="Palatino Linotype" panose="02040502050505030304" pitchFamily="18" charset="0"/>
              </a:rPr>
              <a:t>Meeting in Indonesia, July 5, 2018</a:t>
            </a:r>
            <a:endParaRPr 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highlight>
                <a:srgbClr val="FFFF00"/>
              </a:highlight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60AF-3F06-4A69-A917-920EFEBF2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3350"/>
            <a:ext cx="5277600" cy="447600"/>
          </a:xfrm>
        </p:spPr>
        <p:txBody>
          <a:bodyPr/>
          <a:lstStyle/>
          <a:p>
            <a:endParaRPr lang="en-PH" sz="3200" b="1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C2F70-7194-422A-9EEE-14F251EE3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7D970-3161-4F0D-B7FE-1A29CBEF6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3F06436-5905-4365-8B98-84C92B07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8" y="0"/>
            <a:ext cx="866556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80028-7466-4F61-90F8-894C70248F6E}"/>
              </a:ext>
            </a:extLst>
          </p:cNvPr>
          <p:cNvSpPr txBox="1"/>
          <p:nvPr/>
        </p:nvSpPr>
        <p:spPr>
          <a:xfrm>
            <a:off x="1676400" y="1504950"/>
            <a:ext cx="57912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38DC3-0DE9-421B-8878-DA7CD4929E9A}"/>
              </a:ext>
            </a:extLst>
          </p:cNvPr>
          <p:cNvSpPr txBox="1"/>
          <p:nvPr/>
        </p:nvSpPr>
        <p:spPr>
          <a:xfrm>
            <a:off x="810000" y="35715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dirty="0">
                <a:highlight>
                  <a:srgbClr val="FFFF00"/>
                </a:highlight>
                <a:latin typeface="Palatino Linotype" panose="02040502050505030304" pitchFamily="18" charset="0"/>
              </a:rPr>
              <a:t>Participating in the International Pastoral Biblical Congress, April 23-26, 2019  </a:t>
            </a:r>
          </a:p>
        </p:txBody>
      </p:sp>
    </p:spTree>
    <p:extLst>
      <p:ext uri="{BB962C8B-B14F-4D97-AF65-F5344CB8AC3E}">
        <p14:creationId xmlns:p14="http://schemas.microsoft.com/office/powerpoint/2010/main" val="1843032319"/>
      </p:ext>
    </p:extLst>
  </p:cSld>
  <p:clrMapOvr>
    <a:masterClrMapping/>
  </p:clrMapOvr>
  <p:transition spd="med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193A-89A4-4B29-9F4F-7F045A8F1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6B237-B13C-43A0-8F44-58CC34519C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5A5A7-EB81-412A-91C4-6EA3B52715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CD76F3-C940-4A6A-A825-7459FB8E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"/>
            <a:ext cx="9144000" cy="5142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C799E-997A-4949-AF9B-1B20DEF884A1}"/>
              </a:ext>
            </a:extLst>
          </p:cNvPr>
          <p:cNvSpPr txBox="1"/>
          <p:nvPr/>
        </p:nvSpPr>
        <p:spPr>
          <a:xfrm flipH="1">
            <a:off x="1066800" y="772911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CBF-SEA and South ASIA Participants in the International pastoral Biblical Congress, April 23-26, 2019 in Rome</a:t>
            </a:r>
          </a:p>
        </p:txBody>
      </p:sp>
    </p:spTree>
    <p:extLst>
      <p:ext uri="{BB962C8B-B14F-4D97-AF65-F5344CB8AC3E}">
        <p14:creationId xmlns:p14="http://schemas.microsoft.com/office/powerpoint/2010/main" val="1673268214"/>
      </p:ext>
    </p:extLst>
  </p:cSld>
  <p:clrMapOvr>
    <a:masterClrMapping/>
  </p:clrMapOvr>
  <p:transition spd="med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DD9E-387C-4C5B-8B07-31452CCE0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2BA5E-681C-4667-A09E-C7422E88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825A-E961-4EE4-ABBC-498DF1F6A7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8C93AEA-165D-40A3-BB14-9FC3F833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79F77-DF15-40C1-B9A6-C59EFD136497}"/>
              </a:ext>
            </a:extLst>
          </p:cNvPr>
          <p:cNvSpPr txBox="1"/>
          <p:nvPr/>
        </p:nvSpPr>
        <p:spPr>
          <a:xfrm>
            <a:off x="533400" y="468121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b="1" dirty="0">
                <a:latin typeface="Palatino Linotype" panose="02040502050505030304" pitchFamily="18" charset="0"/>
              </a:rPr>
              <a:t>CBF-SEA Participants with CBF President Luis Antonio Cardinal </a:t>
            </a:r>
            <a:r>
              <a:rPr lang="en-PH" sz="1600" b="1" dirty="0" err="1">
                <a:latin typeface="Palatino Linotype" panose="02040502050505030304" pitchFamily="18" charset="0"/>
              </a:rPr>
              <a:t>Tagle</a:t>
            </a:r>
            <a:r>
              <a:rPr lang="en-PH" sz="1600" b="1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7850691"/>
      </p:ext>
    </p:extLst>
  </p:cSld>
  <p:clrMapOvr>
    <a:masterClrMapping/>
  </p:clrMapOvr>
  <p:transition spd="med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8C2A-CED4-44B2-BB88-A9AC1C246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5" y="133350"/>
            <a:ext cx="5277600" cy="447600"/>
          </a:xfrm>
        </p:spPr>
        <p:txBody>
          <a:bodyPr/>
          <a:lstStyle/>
          <a:p>
            <a:r>
              <a:rPr lang="en-PH" sz="2800" b="1" dirty="0">
                <a:latin typeface="Palatino Linotype" panose="02040502050505030304" pitchFamily="18" charset="0"/>
              </a:rPr>
              <a:t>Tagaytay Gathering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4D83F-9102-4753-A50D-6521FE94C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A65F4-E6EC-4149-9ECE-8129E770D0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8FD76B5-C018-4DCC-B921-7CF67869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0632"/>
      </p:ext>
    </p:extLst>
  </p:cSld>
  <p:clrMapOvr>
    <a:masterClrMapping/>
  </p:clrMapOvr>
  <p:transition spd="med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44958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PH" sz="2400" dirty="0">
                <a:latin typeface="Modern No. 20" pitchFamily="18" charset="0"/>
              </a:rPr>
              <a:t>The Constitution, as amended during the Bogotá Plenary Assembly officially recognizes the structuring of regions and sub-regions (Art. IX) and defined the roles of regional and sub-regional coordinators (Art. X.2).</a:t>
            </a:r>
            <a:endParaRPr lang="en-US" sz="2400" dirty="0">
              <a:latin typeface="Modern No. 20" pitchFamily="18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D245-A9B3-4402-B9CC-2C960AAC4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C49E0-1749-4B3E-AA0B-765181B610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C4B36-8FCE-4AEA-A6AC-AA2892B5F8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633544-D82E-4A3A-B661-FD7400BFF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6911"/>
      </p:ext>
    </p:extLst>
  </p:cSld>
  <p:clrMapOvr>
    <a:masterClrMapping/>
  </p:clrMapOvr>
  <p:transition spd="med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9C2F-C8AA-4E2E-B402-DC9F51CDF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9550"/>
            <a:ext cx="8915400" cy="447600"/>
          </a:xfrm>
        </p:spPr>
        <p:txBody>
          <a:bodyPr/>
          <a:lstStyle/>
          <a:p>
            <a:r>
              <a:rPr lang="en-PH" b="1" dirty="0">
                <a:latin typeface="Palatino Linotype" panose="02040502050505030304" pitchFamily="18" charset="0"/>
              </a:rPr>
              <a:t>With His Eminence Luis Antonio Cardinal </a:t>
            </a:r>
            <a:r>
              <a:rPr lang="en-PH" b="1" dirty="0" err="1">
                <a:latin typeface="Palatino Linotype" panose="02040502050505030304" pitchFamily="18" charset="0"/>
              </a:rPr>
              <a:t>Tagle</a:t>
            </a:r>
            <a:r>
              <a:rPr lang="en-PH" b="1" dirty="0">
                <a:latin typeface="Palatino Linotype" panose="02040502050505030304" pitchFamily="18" charset="0"/>
              </a:rPr>
              <a:t> in a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51413-0A2E-4B02-9421-49FFAC44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85301"/>
            <a:ext cx="7772400" cy="447600"/>
          </a:xfrm>
        </p:spPr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E5987-CC2B-4B5C-B241-9CE426E92E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/>
          </a:p>
        </p:txBody>
      </p:sp>
      <p:pic>
        <p:nvPicPr>
          <p:cNvPr id="1026" name="Picture 2" descr="May be an image of 2 people and text that says 'via youtube and Facebook Welcome! President of the Catholic Biblical Federation Prefect of the Congregation for the Evangelization of Peoples &quot;7he Church, the Word of God and the World in Dandemic Crisis: Coping with the Crisis in the L'ight ofthe Seriptures and Envisioning New Normalin the Aftermath SPONSORED BY: Catholic Biblical Federation Southeast Asia (CBF SEA) October 28, 2020 2:00 pm 5:30 pm Manila Time'">
            <a:extLst>
              <a:ext uri="{FF2B5EF4-FFF2-40B4-BE49-F238E27FC236}">
                <a16:creationId xmlns:a16="http://schemas.microsoft.com/office/drawing/2014/main" id="{E8F231D6-61CA-4994-9A1F-0961402F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144000" cy="45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258568"/>
      </p:ext>
    </p:extLst>
  </p:cSld>
  <p:clrMapOvr>
    <a:masterClrMapping/>
  </p:clrMapOvr>
  <p:transition spd="med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CA1A-D6D2-4BE8-846C-C7FAC6EA3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09550"/>
            <a:ext cx="5277600" cy="447600"/>
          </a:xfrm>
        </p:spPr>
        <p:txBody>
          <a:bodyPr/>
          <a:lstStyle/>
          <a:p>
            <a:r>
              <a:rPr lang="en-PH" sz="3200" b="1" dirty="0">
                <a:latin typeface="Palatino Linotype" panose="02040502050505030304" pitchFamily="18" charset="0"/>
              </a:rPr>
              <a:t> Meetings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F3DD1-4B71-469E-AEFE-34F4C37B4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1428750"/>
            <a:ext cx="6858000" cy="2909100"/>
          </a:xfrm>
        </p:spPr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PH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CBF-SEA Online Meeting (ZOOM)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PH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August 5, 2019</a:t>
            </a: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3;30 p.m. Philippine time – on details of the proposed workshop in Thailand on September 21-25, 2020 </a:t>
            </a:r>
            <a:endParaRPr lang="en-PH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en-PH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Online Meeting </a:t>
            </a: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PH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11, 2019 at 3:30 PM – follow up meeting on the theme, accommodation fees, etc.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Face to face meeting – Fr. Alex </a:t>
            </a:r>
            <a:r>
              <a:rPr lang="en-PH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Gobrin</a:t>
            </a: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Sr. Marianne </a:t>
            </a:r>
            <a:r>
              <a:rPr lang="en-PH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Gorit</a:t>
            </a: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Dr. </a:t>
            </a:r>
            <a:r>
              <a:rPr lang="en-PH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</a:t>
            </a:r>
            <a:r>
              <a:rPr lang="en-PH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on the final program </a:t>
            </a:r>
            <a:endParaRPr lang="en-PH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solidFill>
                <a:schemeClr val="tx1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87324305"/>
      </p:ext>
    </p:extLst>
  </p:cSld>
  <p:clrMapOvr>
    <a:masterClrMapping/>
  </p:clrMapOvr>
  <p:transition spd="med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F02A8-36D8-4116-8E88-8E8C95AF3E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BE75F-F54E-4A23-A8E9-FB2E269F655B}"/>
              </a:ext>
            </a:extLst>
          </p:cNvPr>
          <p:cNvSpPr txBox="1"/>
          <p:nvPr/>
        </p:nvSpPr>
        <p:spPr>
          <a:xfrm>
            <a:off x="1104775" y="1352550"/>
            <a:ext cx="6934200" cy="3479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CBF South-East Asia Committee Meeting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June 23, 2020 via Zoom platform – Presentation of the final plans/ program for a CBF-SEA Workshop in Thailand –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June 30, 2020</a:t>
            </a:r>
            <a:endParaRPr lang="en-PH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CBF-SEA Committee Meeting via Zoom Platform - &gt; 2020 is the Year of the Word (CBF) – Preparation for the teleconference by His Eminence Luis Antonio Cardinal </a:t>
            </a:r>
            <a:r>
              <a:rPr lang="en-US" sz="1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Tagle</a:t>
            </a: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scheduled in September but was postponed to October due to health reasons</a:t>
            </a:r>
            <a:endParaRPr lang="en-PH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PH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PH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62913"/>
      </p:ext>
    </p:extLst>
  </p:cSld>
  <p:clrMapOvr>
    <a:masterClrMapping/>
  </p:clrMapOvr>
  <p:transition spd="med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7981-C3BF-456C-9464-70AC02BBF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09550"/>
            <a:ext cx="5277600" cy="447600"/>
          </a:xfrm>
        </p:spPr>
        <p:txBody>
          <a:bodyPr/>
          <a:lstStyle/>
          <a:p>
            <a:r>
              <a:rPr lang="en-PH" sz="2800" b="1" dirty="0">
                <a:latin typeface="Palatino Linotype" panose="02040502050505030304" pitchFamily="18" charset="0"/>
              </a:rPr>
              <a:t>Prayer Meetings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F18DD-D753-4EDD-8757-036EEBFC7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6BD7C-1778-4915-AD35-9118A991B7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/>
          </a:p>
        </p:txBody>
      </p:sp>
      <p:pic>
        <p:nvPicPr>
          <p:cNvPr id="2050" name="Picture 2" descr="May be an image of text that says 'JOIN US IN PRAYING FOR CBF-SOUTHEAST ASIA March 6, 2021 6:00 pm Manila Time Viazoom Via zoom 599 521 5930 cbfseaPray'">
            <a:extLst>
              <a:ext uri="{FF2B5EF4-FFF2-40B4-BE49-F238E27FC236}">
                <a16:creationId xmlns:a16="http://schemas.microsoft.com/office/drawing/2014/main" id="{9D44C324-9EFA-4CEB-BCB3-11CF78B5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08521"/>
      </p:ext>
    </p:extLst>
  </p:cSld>
  <p:clrMapOvr>
    <a:masterClrMapping/>
  </p:clrMapOvr>
  <p:transition spd="med">
    <p:wipe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CFA7E90-AC50-4B79-99A2-F078F0921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F629-FFC0-429C-8001-C4B002EF4E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en"/>
          </a:p>
        </p:txBody>
      </p:sp>
      <p:pic>
        <p:nvPicPr>
          <p:cNvPr id="1028" name="Picture 4" descr="May be an image of ‎3 people, including ทัศนีย์ มธุรสสุวรรณ and Emmanuel Osu and ‎text that says '‎Û Meeting ۔M She is clothed with strength and dignity; she can laugh at the days to come Proverbs 31:25 She opens her mouth with wisdom, and the teaching of kindness is on her tongue Proverbs 31:26 Type search VIRTUAL VISIT TO SR. EMMA GUNANTO 88°F Cloudy 6:01PM 8/4/2021 æ‎'‎‎">
            <a:extLst>
              <a:ext uri="{FF2B5EF4-FFF2-40B4-BE49-F238E27FC236}">
                <a16:creationId xmlns:a16="http://schemas.microsoft.com/office/drawing/2014/main" id="{1FEF393F-F32D-42D8-9CCB-F2F75EF5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32683"/>
      </p:ext>
    </p:extLst>
  </p:cSld>
  <p:clrMapOvr>
    <a:masterClrMapping/>
  </p:clrMapOvr>
  <p:transition spd="med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1A04-C97C-4493-B2E5-C6B471FC7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209550"/>
            <a:ext cx="5277600" cy="447600"/>
          </a:xfrm>
        </p:spPr>
        <p:txBody>
          <a:bodyPr/>
          <a:lstStyle/>
          <a:p>
            <a:r>
              <a:rPr lang="en-PH" sz="2800" b="1" dirty="0">
                <a:latin typeface="Palatino Linotype" panose="02040502050505030304" pitchFamily="18" charset="0"/>
              </a:rPr>
              <a:t>Virtual Visit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F0426-665F-461A-B661-CFE9D2333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ABA44-34F5-4DB2-9F05-C64E1DA2F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en"/>
          </a:p>
        </p:txBody>
      </p:sp>
      <p:pic>
        <p:nvPicPr>
          <p:cNvPr id="3074" name="Picture 2" descr="May be an image of 13 people, including Emmanuel Osu, Bouy Peter Kann, Doms Otero Ramos, Oscar Alunday and ทัศนีย์ มธุรสสุวรรณ, eyeglasses and text">
            <a:extLst>
              <a:ext uri="{FF2B5EF4-FFF2-40B4-BE49-F238E27FC236}">
                <a16:creationId xmlns:a16="http://schemas.microsoft.com/office/drawing/2014/main" id="{1358F5AF-4A7A-46D1-A033-E8162973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454"/>
      </p:ext>
    </p:extLst>
  </p:cSld>
  <p:clrMapOvr>
    <a:masterClrMapping/>
  </p:clrMapOvr>
  <p:transition spd="med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971550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1. </a:t>
            </a:r>
            <a:r>
              <a:rPr lang="en-US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Lectio</a:t>
            </a: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Divina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2. Formation Courses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3. Formation Seminars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4. Retreats and Recollections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5. Celebration of Bible Week/ Month</a:t>
            </a:r>
            <a:endParaRPr sz="3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65456-8A34-4CD6-A16B-BD8CBEB0BAF1}"/>
              </a:ext>
            </a:extLst>
          </p:cNvPr>
          <p:cNvSpPr txBox="1"/>
          <p:nvPr/>
        </p:nvSpPr>
        <p:spPr>
          <a:xfrm>
            <a:off x="838200" y="36195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800" dirty="0">
                <a:latin typeface="Palatino Linotype" panose="02040502050505030304" pitchFamily="18" charset="0"/>
                <a:cs typeface="Aharoni" panose="020B0604020202020204" pitchFamily="2" charset="-79"/>
              </a:rPr>
              <a:t>Popular Formation Activities in South East Asia</a:t>
            </a:r>
          </a:p>
        </p:txBody>
      </p:sp>
    </p:spTree>
  </p:cSld>
  <p:clrMapOvr>
    <a:masterClrMapping/>
  </p:clrMapOvr>
  <p:transition spd="med"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28600" y="171451"/>
            <a:ext cx="8686800" cy="436602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3600" dirty="0" err="1">
                <a:solidFill>
                  <a:schemeClr val="tx1"/>
                </a:solidFill>
                <a:latin typeface="Eras Demi ITC" pitchFamily="34" charset="0"/>
              </a:rPr>
              <a:t>Lectio</a:t>
            </a:r>
            <a:r>
              <a:rPr lang="en-US" sz="3600" dirty="0">
                <a:solidFill>
                  <a:schemeClr val="tx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Eras Demi ITC" pitchFamily="34" charset="0"/>
              </a:rPr>
              <a:t>Divina</a:t>
            </a:r>
            <a:r>
              <a:rPr lang="en-US" sz="3600" dirty="0">
                <a:solidFill>
                  <a:schemeClr val="tx1"/>
                </a:solidFill>
                <a:latin typeface="Eras Demi ITC" pitchFamily="34" charset="0"/>
              </a:rPr>
              <a:t> remains to be one of the sub-region’s ongoing activity 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of the maturity of an ecclesial community. (VD 95)</a:t>
            </a:r>
          </a:p>
        </p:txBody>
      </p:sp>
      <p:pic>
        <p:nvPicPr>
          <p:cNvPr id="55300" name="Picture 4" descr="http://1.bp.blogspot.com/_yf05t0n0pTE/SYJrnGv4vhI/AAAAAAAAALM/W3V8uHClH2s/S1600-R/0Basic-Ecclesial-Communiti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150"/>
            <a:ext cx="91440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819150"/>
            <a:ext cx="7239000" cy="33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6. </a:t>
            </a: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The Bible in a Hundred Weeks” A  three year bible 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	course from Genesis to Revelation.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 7. </a:t>
            </a: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Biblical animation for a group in the Parish, </a:t>
            </a:r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(a Community of Contemplative Carmelite Sisters, a group of blind people, two groups of Prisoners). </a:t>
            </a:r>
            <a:br>
              <a:rPr lang="en-US" sz="3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3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.</a:t>
            </a:r>
            <a:br>
              <a:rPr lang="en-US" sz="3200" dirty="0">
                <a:latin typeface="Calling Heart" charset="0"/>
              </a:rPr>
            </a:br>
            <a:endParaRPr sz="3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ln>
            <a:solidFill>
              <a:srgbClr val="FFFF49">
                <a:alpha val="0"/>
              </a:srgbClr>
            </a:solidFill>
          </a:ln>
        </p:spPr>
      </p:pic>
      <p:sp>
        <p:nvSpPr>
          <p:cNvPr id="47107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2476DFC3-9705-4FB2-913C-691519EF6472}" type="slidenum">
              <a:rPr lang="en-US" altLang="en-US" smtClean="0"/>
              <a:pPr>
                <a:buFontTx/>
                <a:buNone/>
              </a:pPr>
              <a:t>4</a:t>
            </a:fld>
            <a:endParaRPr lang="en-US" altLang="en-US"/>
          </a:p>
        </p:txBody>
      </p:sp>
    </p:spTree>
  </p:cSld>
  <p:clrMapOvr>
    <a:masterClrMapping/>
  </p:clrMapOvr>
  <p:transition spd="slow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819150"/>
            <a:ext cx="4267200" cy="33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b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</a:br>
            <a:r>
              <a:rPr lang="en-US" sz="3200" dirty="0"/>
              <a:t> </a:t>
            </a:r>
            <a:br>
              <a:rPr lang="en-US" sz="3200" dirty="0">
                <a:latin typeface="Calling Heart" charset="0"/>
              </a:rPr>
            </a:br>
            <a:r>
              <a:rPr lang="en-US" sz="3200" dirty="0">
                <a:latin typeface="Calling Heart" charset="0"/>
              </a:rPr>
              <a:t>.</a:t>
            </a:r>
            <a:br>
              <a:rPr lang="en-US" sz="3200" dirty="0">
                <a:latin typeface="Calling Heart" charset="0"/>
              </a:rPr>
            </a:br>
            <a:endParaRPr sz="32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895350"/>
            <a:ext cx="716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8. Story Telling as a Method for teaching the Bible to Children and Adults --- 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9. A seminar with training for teachers and parents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10. Recollections for Bible Facilitators 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11. Training for Bible Teachers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12.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Bibliodrama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charset="0"/>
              </a:rPr>
              <a:t>13. Bible Courses for Lay Leaders, and Members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1066800" y="1352550"/>
            <a:ext cx="4648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ng Heart" pitchFamily="2" charset="0"/>
              </a:rPr>
              <a:t>During this pandemic, virtual masses, recollections, Bible sessions, visitations, prayer sessions, Bible webinars are subscribed to by those who are internet literate. </a:t>
            </a:r>
            <a:endParaRPr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ng Heart" pitchFamily="2" charset="0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47750"/>
            <a:ext cx="7924800" cy="35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57800" y="590550"/>
            <a:ext cx="32766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…..You will have trouble in the world; but, courage! I have overcome the world.“ 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Jn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16:33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66675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>
    <p:wipe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1933200" y="1962150"/>
            <a:ext cx="5277600" cy="675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Challenges</a:t>
            </a:r>
            <a:endParaRPr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3311-BA05-4BC3-932E-E0890928A3BF}"/>
              </a:ext>
            </a:extLst>
          </p:cNvPr>
          <p:cNvSpPr txBox="1"/>
          <p:nvPr/>
        </p:nvSpPr>
        <p:spPr>
          <a:xfrm>
            <a:off x="4152775" y="4512000"/>
            <a:ext cx="838200" cy="45720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</p:spTree>
  </p:cSld>
  <p:clrMapOvr>
    <a:masterClrMapping/>
  </p:clrMapOvr>
  <p:transition spd="med">
    <p:wipe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3311-BA05-4BC3-932E-E0890928A3BF}"/>
              </a:ext>
            </a:extLst>
          </p:cNvPr>
          <p:cNvSpPr txBox="1"/>
          <p:nvPr/>
        </p:nvSpPr>
        <p:spPr>
          <a:xfrm>
            <a:off x="4152775" y="4512000"/>
            <a:ext cx="838200" cy="45720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DC20D-B469-468C-98FA-98F36B9EEB2C}"/>
              </a:ext>
            </a:extLst>
          </p:cNvPr>
          <p:cNvSpPr/>
          <p:nvPr/>
        </p:nvSpPr>
        <p:spPr>
          <a:xfrm>
            <a:off x="971362" y="1276350"/>
            <a:ext cx="7201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1. Need for more sensitivity and deeper commitment of Bible personnel, leaders and workers to help one another with chores related to the mission of the CBF-SEA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00D7-A901-46E5-9557-0A39A08E1FA7}"/>
              </a:ext>
            </a:extLst>
          </p:cNvPr>
          <p:cNvSpPr/>
          <p:nvPr/>
        </p:nvSpPr>
        <p:spPr>
          <a:xfrm>
            <a:off x="963585" y="2984932"/>
            <a:ext cx="72010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r>
              <a:rPr lang="en-PH" altLang="zh-CN" sz="25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 Need for all Bible Leaders to learn how to use modern means of communication for better access to one another</a:t>
            </a:r>
            <a:endParaRPr lang="en-PH" altLang="zh-CN" sz="25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2651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3311-BA05-4BC3-932E-E0890928A3BF}"/>
              </a:ext>
            </a:extLst>
          </p:cNvPr>
          <p:cNvSpPr txBox="1"/>
          <p:nvPr/>
        </p:nvSpPr>
        <p:spPr>
          <a:xfrm>
            <a:off x="4152775" y="4512000"/>
            <a:ext cx="838200" cy="45720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DC20D-B469-468C-98FA-98F36B9EEB2C}"/>
              </a:ext>
            </a:extLst>
          </p:cNvPr>
          <p:cNvSpPr/>
          <p:nvPr/>
        </p:nvSpPr>
        <p:spPr>
          <a:xfrm>
            <a:off x="963585" y="1541443"/>
            <a:ext cx="7185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3. Need for more guides, materials for 	the use of BA lay leaders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00D7-A901-46E5-9557-0A39A08E1FA7}"/>
              </a:ext>
            </a:extLst>
          </p:cNvPr>
          <p:cNvSpPr/>
          <p:nvPr/>
        </p:nvSpPr>
        <p:spPr>
          <a:xfrm>
            <a:off x="947780" y="2608436"/>
            <a:ext cx="7201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4. More active participation from our BA 	member bishops, some regional 	directors, diocesan directors and parish 	priests.</a:t>
            </a:r>
          </a:p>
        </p:txBody>
      </p:sp>
      <p:sp>
        <p:nvSpPr>
          <p:cNvPr id="9" name="Google Shape;64;p13">
            <a:extLst>
              <a:ext uri="{FF2B5EF4-FFF2-40B4-BE49-F238E27FC236}">
                <a16:creationId xmlns:a16="http://schemas.microsoft.com/office/drawing/2014/main" id="{28E27AC4-A5CC-4304-AFA8-BB9EDA8531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3586" y="832454"/>
            <a:ext cx="7201024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>
                    <a:lumMod val="50000"/>
                  </a:schemeClr>
                </a:solidFill>
              </a:rPr>
              <a:t>Challenges</a:t>
            </a:r>
            <a:endParaRPr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3172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3311-BA05-4BC3-932E-E0890928A3BF}"/>
              </a:ext>
            </a:extLst>
          </p:cNvPr>
          <p:cNvSpPr txBox="1"/>
          <p:nvPr/>
        </p:nvSpPr>
        <p:spPr>
          <a:xfrm>
            <a:off x="4152775" y="4512000"/>
            <a:ext cx="838200" cy="45720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DC20D-B469-468C-98FA-98F36B9EEB2C}"/>
              </a:ext>
            </a:extLst>
          </p:cNvPr>
          <p:cNvSpPr/>
          <p:nvPr/>
        </p:nvSpPr>
        <p:spPr>
          <a:xfrm>
            <a:off x="963585" y="1352550"/>
            <a:ext cx="7185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5. More collaboration with other 	commissions, congregations, 	partners in the apostolate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00D7-A901-46E5-9557-0A39A08E1FA7}"/>
              </a:ext>
            </a:extLst>
          </p:cNvPr>
          <p:cNvSpPr/>
          <p:nvPr/>
        </p:nvSpPr>
        <p:spPr>
          <a:xfrm>
            <a:off x="947780" y="2959953"/>
            <a:ext cx="720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6. Financial assistance for Bible Apostolate 	projects</a:t>
            </a:r>
          </a:p>
        </p:txBody>
      </p:sp>
      <p:sp>
        <p:nvSpPr>
          <p:cNvPr id="9" name="Google Shape;64;p13">
            <a:extLst>
              <a:ext uri="{FF2B5EF4-FFF2-40B4-BE49-F238E27FC236}">
                <a16:creationId xmlns:a16="http://schemas.microsoft.com/office/drawing/2014/main" id="{28E27AC4-A5CC-4304-AFA8-BB9EDA8531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3586" y="832454"/>
            <a:ext cx="7201024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>
                    <a:lumMod val="50000"/>
                  </a:schemeClr>
                </a:solidFill>
              </a:rPr>
              <a:t>Challenges</a:t>
            </a:r>
            <a:endParaRPr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6385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3311-BA05-4BC3-932E-E0890928A3BF}"/>
              </a:ext>
            </a:extLst>
          </p:cNvPr>
          <p:cNvSpPr txBox="1"/>
          <p:nvPr/>
        </p:nvSpPr>
        <p:spPr>
          <a:xfrm>
            <a:off x="4152775" y="4512000"/>
            <a:ext cx="838200" cy="45720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100D7-A901-46E5-9557-0A39A08E1FA7}"/>
              </a:ext>
            </a:extLst>
          </p:cNvPr>
          <p:cNvSpPr/>
          <p:nvPr/>
        </p:nvSpPr>
        <p:spPr>
          <a:xfrm>
            <a:off x="979390" y="1504950"/>
            <a:ext cx="72010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7. More translations of the Bible in the 	different languages</a:t>
            </a:r>
          </a:p>
        </p:txBody>
      </p:sp>
      <p:sp>
        <p:nvSpPr>
          <p:cNvPr id="9" name="Google Shape;64;p13">
            <a:extLst>
              <a:ext uri="{FF2B5EF4-FFF2-40B4-BE49-F238E27FC236}">
                <a16:creationId xmlns:a16="http://schemas.microsoft.com/office/drawing/2014/main" id="{28E27AC4-A5CC-4304-AFA8-BB9EDA8531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3586" y="832454"/>
            <a:ext cx="7201024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>
                    <a:lumMod val="50000"/>
                  </a:schemeClr>
                </a:solidFill>
              </a:rPr>
              <a:t>Challenges</a:t>
            </a:r>
            <a:endParaRPr sz="2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399BBB-322A-4B07-BEF6-1C626FD272B4}"/>
              </a:ext>
            </a:extLst>
          </p:cNvPr>
          <p:cNvSpPr/>
          <p:nvPr/>
        </p:nvSpPr>
        <p:spPr>
          <a:xfrm>
            <a:off x="979390" y="2647950"/>
            <a:ext cx="72010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8. Adequate training of translators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PH" altLang="zh-CN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9. Familiarity, training and creative use of modern ways of communication by all for all.</a:t>
            </a:r>
          </a:p>
        </p:txBody>
      </p:sp>
    </p:spTree>
    <p:extLst>
      <p:ext uri="{BB962C8B-B14F-4D97-AF65-F5344CB8AC3E}">
        <p14:creationId xmlns:p14="http://schemas.microsoft.com/office/powerpoint/2010/main" val="149064411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59A9A-C07E-44BE-8388-B49386C21D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en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1CA78AA-206F-4607-8684-1BD653F8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88397"/>
            <a:ext cx="6934200" cy="29667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42FBDA-1221-40E0-B5A9-431B687153BC}"/>
              </a:ext>
            </a:extLst>
          </p:cNvPr>
          <p:cNvSpPr/>
          <p:nvPr/>
        </p:nvSpPr>
        <p:spPr>
          <a:xfrm>
            <a:off x="1217373" y="-17181"/>
            <a:ext cx="60596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Communication Channels</a:t>
            </a:r>
          </a:p>
        </p:txBody>
      </p:sp>
    </p:spTree>
    <p:extLst>
      <p:ext uri="{BB962C8B-B14F-4D97-AF65-F5344CB8AC3E}">
        <p14:creationId xmlns:p14="http://schemas.microsoft.com/office/powerpoint/2010/main" val="2176967694"/>
      </p:ext>
    </p:extLst>
  </p:cSld>
  <p:clrMapOvr>
    <a:masterClrMapping/>
  </p:clrMapOvr>
  <p:transition spd="med">
    <p:wipe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 cstate="print"/>
          <a:srcRect b="4443"/>
          <a:stretch>
            <a:fillRect/>
          </a:stretch>
        </p:blipFill>
        <p:spPr bwMode="auto">
          <a:xfrm>
            <a:off x="1600200" y="971550"/>
            <a:ext cx="6096000" cy="345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295400" y="3257550"/>
            <a:ext cx="6705600" cy="1448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5500"/>
              </a:spcBef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88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charset="0"/>
                <a:ea typeface="ＭＳ Ｐゴシック" charset="-128"/>
              </a:rPr>
              <a:t>Amen.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B2155-6BA1-467A-AB2A-C1828C5D5553}"/>
              </a:ext>
            </a:extLst>
          </p:cNvPr>
          <p:cNvSpPr/>
          <p:nvPr/>
        </p:nvSpPr>
        <p:spPr>
          <a:xfrm>
            <a:off x="1547910" y="1352550"/>
            <a:ext cx="61109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God be the Glory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-Right Arrow 10"/>
          <p:cNvSpPr/>
          <p:nvPr/>
        </p:nvSpPr>
        <p:spPr>
          <a:xfrm>
            <a:off x="1657350" y="171450"/>
            <a:ext cx="6057900" cy="85725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Calibri"/>
              </a:rPr>
              <a:t>JOIN  US IN PRAYING FOR SOUTHEAST ASIA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8850" y="400050"/>
            <a:ext cx="4858936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COMPOSITION of CBF-SOUTH EAST ASIA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E23C11-9068-4C28-95C4-80529B146434}"/>
              </a:ext>
            </a:extLst>
          </p:cNvPr>
          <p:cNvSpPr/>
          <p:nvPr/>
        </p:nvSpPr>
        <p:spPr>
          <a:xfrm>
            <a:off x="2151334" y="838776"/>
            <a:ext cx="4858936" cy="45397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5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NORTH ZONE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09B257-FF68-448F-A2D7-434D3EA41FCD}"/>
              </a:ext>
            </a:extLst>
          </p:cNvPr>
          <p:cNvGrpSpPr/>
          <p:nvPr/>
        </p:nvGrpSpPr>
        <p:grpSpPr>
          <a:xfrm>
            <a:off x="1447800" y="1276846"/>
            <a:ext cx="6365875" cy="730759"/>
            <a:chOff x="1447800" y="1276846"/>
            <a:chExt cx="6365875" cy="730759"/>
          </a:xfrm>
        </p:grpSpPr>
        <p:pic>
          <p:nvPicPr>
            <p:cNvPr id="7" name="Picture 3" descr="C:\Users\Natividad B. Pagadut\Desktop\Flag-Cambodi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1276846"/>
              <a:ext cx="1141811" cy="730759"/>
            </a:xfrm>
            <a:prstGeom prst="rect">
              <a:avLst/>
            </a:prstGeom>
            <a:noFill/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E2EBA3E9-0D31-4932-9D08-947247B2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564" y="1352550"/>
              <a:ext cx="511611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Cambodia (1 Full Member)</a:t>
              </a:r>
              <a:endParaRPr kumimoji="0" lang="en-PH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8040ED-3991-4AAD-B519-03DDF949B190}"/>
              </a:ext>
            </a:extLst>
          </p:cNvPr>
          <p:cNvGrpSpPr/>
          <p:nvPr/>
        </p:nvGrpSpPr>
        <p:grpSpPr>
          <a:xfrm>
            <a:off x="1447800" y="3562350"/>
            <a:ext cx="7010400" cy="927873"/>
            <a:chOff x="1447800" y="3562350"/>
            <a:chExt cx="7010400" cy="927873"/>
          </a:xfrm>
        </p:grpSpPr>
        <p:pic>
          <p:nvPicPr>
            <p:cNvPr id="6" name="Picture 2" descr="C:\Users\Natividad B. Pagadut\Desktop\The-current-Vietnam-fla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3682447"/>
              <a:ext cx="1211664" cy="807776"/>
            </a:xfrm>
            <a:prstGeom prst="rect">
              <a:avLst/>
            </a:prstGeom>
            <a:noFill/>
          </p:spPr>
        </p:pic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CB96993E-770A-44CC-8948-F923196DF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464" y="3562350"/>
              <a:ext cx="579873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Vietnam </a:t>
              </a:r>
              <a:r>
                <a:rPr kumimoji="0" lang="en-PH" sz="24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 Full Member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PH" sz="24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       1 Associate Member)</a:t>
              </a:r>
              <a:endParaRPr kumimoji="0" lang="en-P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20FBED-F916-4CA5-B006-2B9586A3D25B}"/>
              </a:ext>
            </a:extLst>
          </p:cNvPr>
          <p:cNvGrpSpPr/>
          <p:nvPr/>
        </p:nvGrpSpPr>
        <p:grpSpPr>
          <a:xfrm>
            <a:off x="1447800" y="2099425"/>
            <a:ext cx="7048500" cy="624725"/>
            <a:chOff x="1447800" y="2099425"/>
            <a:chExt cx="7048500" cy="624725"/>
          </a:xfrm>
        </p:grpSpPr>
        <p:pic>
          <p:nvPicPr>
            <p:cNvPr id="5" name="Picture 2" descr="C:\Users\Natividad B. Pagadut\Desktop\Flag-Myanmar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7800" y="2099425"/>
              <a:ext cx="1211664" cy="624725"/>
            </a:xfrm>
            <a:prstGeom prst="rect">
              <a:avLst/>
            </a:prstGeom>
            <a:noFill/>
          </p:spPr>
        </p:pic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4C48C4FF-DBA6-436D-BA1A-C7A31DCF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564" y="2114550"/>
              <a:ext cx="579873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Myanmar (1 Full Member)</a:t>
              </a:r>
              <a:endParaRPr kumimoji="0" lang="en-PH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56821-5BAB-471F-A523-E1663E90C9CC}"/>
              </a:ext>
            </a:extLst>
          </p:cNvPr>
          <p:cNvGrpSpPr/>
          <p:nvPr/>
        </p:nvGrpSpPr>
        <p:grpSpPr>
          <a:xfrm>
            <a:off x="1447800" y="2719095"/>
            <a:ext cx="7010400" cy="923330"/>
            <a:chOff x="1447800" y="2719095"/>
            <a:chExt cx="7010400" cy="923330"/>
          </a:xfrm>
        </p:grpSpPr>
        <p:pic>
          <p:nvPicPr>
            <p:cNvPr id="8" name="Picture 2" descr="C:\Users\Natividad B. Pagadut\Desktop\thailand-fla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2855825"/>
              <a:ext cx="1211664" cy="718023"/>
            </a:xfrm>
            <a:prstGeom prst="rect">
              <a:avLst/>
            </a:prstGeom>
            <a:noFill/>
          </p:spPr>
        </p:pic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24ED9635-1A3F-421B-93A8-161E9AD19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564" y="2719095"/>
              <a:ext cx="576063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Thailand </a:t>
              </a:r>
              <a:r>
                <a:rPr kumimoji="0" lang="en-PH" sz="24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 Full Member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PH" sz="2400" b="1" dirty="0">
                  <a:solidFill>
                    <a:srgbClr val="333333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        </a:t>
              </a:r>
              <a:r>
                <a:rPr kumimoji="0" lang="en-PH" sz="24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 Associate Members)</a:t>
              </a:r>
              <a:endParaRPr kumimoji="0" lang="en-P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-Right Arrow 10"/>
          <p:cNvSpPr/>
          <p:nvPr/>
        </p:nvSpPr>
        <p:spPr>
          <a:xfrm>
            <a:off x="1657350" y="171450"/>
            <a:ext cx="6057900" cy="85725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Calibri"/>
              </a:rPr>
              <a:t>JOIN  US IN PRAYING FOR SOUTHEAST ASIA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8850" y="400050"/>
            <a:ext cx="4858936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COMPOSITION of CBF-SOUTH EAST ASIA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95AE7C-0FC4-4A03-B806-86717F58FCC4}"/>
              </a:ext>
            </a:extLst>
          </p:cNvPr>
          <p:cNvGrpSpPr/>
          <p:nvPr/>
        </p:nvGrpSpPr>
        <p:grpSpPr>
          <a:xfrm>
            <a:off x="1066800" y="1662914"/>
            <a:ext cx="7239000" cy="942975"/>
            <a:chOff x="1066800" y="1276350"/>
            <a:chExt cx="7239000" cy="942975"/>
          </a:xfrm>
        </p:grpSpPr>
        <p:pic>
          <p:nvPicPr>
            <p:cNvPr id="10" name="Picture 2" descr="C:\Users\Natividad B. Pagadut\Desktop\Flag-Indonesi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362076"/>
              <a:ext cx="1531242" cy="85724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A69D1959-6780-474A-BF45-64D6F54D1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136" y="1276350"/>
              <a:ext cx="5656664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Indonesia </a:t>
              </a:r>
              <a:r>
                <a:rPr kumimoji="0" lang="en-PH" sz="25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 Full Member</a:t>
              </a:r>
              <a:endParaRPr lang="en-PH" sz="2500" b="1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PH" sz="25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          5 Associate Members)</a:t>
              </a:r>
              <a:endParaRPr kumimoji="0" lang="en-PH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83ABF7C-D5A2-46E1-B415-F4CFCB796126}"/>
              </a:ext>
            </a:extLst>
          </p:cNvPr>
          <p:cNvGrpSpPr/>
          <p:nvPr/>
        </p:nvGrpSpPr>
        <p:grpSpPr>
          <a:xfrm>
            <a:off x="1043107" y="3110714"/>
            <a:ext cx="7186493" cy="985036"/>
            <a:chOff x="1043107" y="2724150"/>
            <a:chExt cx="7186493" cy="98503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107" y="2851938"/>
              <a:ext cx="1529829" cy="85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25A54933-F982-4BE1-8E53-6AEA07B25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724150"/>
              <a:ext cx="5638800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PH" sz="30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Malaysia </a:t>
              </a:r>
              <a:r>
                <a:rPr kumimoji="0" lang="en-PH" sz="25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(1 Full Member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PH" sz="2500" b="1" dirty="0">
                  <a:solidFill>
                    <a:srgbClr val="333333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       </a:t>
              </a:r>
              <a:r>
                <a:rPr kumimoji="0" lang="en-PH" sz="2500" b="1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 Associate Member)</a:t>
              </a:r>
              <a:endParaRPr kumimoji="0" lang="en-PH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E1AC3-9B12-4C07-AAFF-7B6B674EAD3B}"/>
              </a:ext>
            </a:extLst>
          </p:cNvPr>
          <p:cNvSpPr/>
          <p:nvPr/>
        </p:nvSpPr>
        <p:spPr>
          <a:xfrm>
            <a:off x="2151334" y="838776"/>
            <a:ext cx="4858936" cy="45397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5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SOUTH ZONE</a:t>
            </a:r>
          </a:p>
        </p:txBody>
      </p:sp>
    </p:spTree>
    <p:extLst>
      <p:ext uri="{BB962C8B-B14F-4D97-AF65-F5344CB8AC3E}">
        <p14:creationId xmlns:p14="http://schemas.microsoft.com/office/powerpoint/2010/main" val="405750173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ividad B. Pagadut\Desktop\Philippine fla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9155" y="1539793"/>
            <a:ext cx="1825690" cy="1269426"/>
          </a:xfrm>
          <a:prstGeom prst="rect">
            <a:avLst/>
          </a:prstGeom>
          <a:noFill/>
        </p:spPr>
      </p:pic>
      <p:sp>
        <p:nvSpPr>
          <p:cNvPr id="11" name="Left-Right Arrow 10"/>
          <p:cNvSpPr/>
          <p:nvPr/>
        </p:nvSpPr>
        <p:spPr>
          <a:xfrm>
            <a:off x="1657350" y="171450"/>
            <a:ext cx="6057900" cy="85725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Calibri"/>
              </a:rPr>
              <a:t>JOIN  US IN PRAYING FOR SOUTHEAST ASIA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8850" y="400050"/>
            <a:ext cx="4858936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COMPOSITION of CBF-SOUTH EAST ASIA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B93DB6-8B7C-49AC-A2E9-9380FA415644}"/>
              </a:ext>
            </a:extLst>
          </p:cNvPr>
          <p:cNvSpPr/>
          <p:nvPr/>
        </p:nvSpPr>
        <p:spPr>
          <a:xfrm>
            <a:off x="2151334" y="838776"/>
            <a:ext cx="4858936" cy="45397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5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PHILIPPINE 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2B5592-20C1-427E-9F9C-1C4518E93CCC}"/>
              </a:ext>
            </a:extLst>
          </p:cNvPr>
          <p:cNvSpPr txBox="1"/>
          <p:nvPr/>
        </p:nvSpPr>
        <p:spPr>
          <a:xfrm>
            <a:off x="685800" y="3056266"/>
            <a:ext cx="76962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PH" sz="3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Philippines </a:t>
            </a:r>
          </a:p>
          <a:p>
            <a:pPr algn="ctr"/>
            <a:r>
              <a:rPr kumimoji="0" lang="en-PH" sz="25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 Full Member, 12 Associate Members)</a:t>
            </a:r>
            <a:endParaRPr lang="en-PH" sz="2500" dirty="0"/>
          </a:p>
        </p:txBody>
      </p:sp>
    </p:spTree>
    <p:extLst>
      <p:ext uri="{BB962C8B-B14F-4D97-AF65-F5344CB8AC3E}">
        <p14:creationId xmlns:p14="http://schemas.microsoft.com/office/powerpoint/2010/main" val="1489657613"/>
      </p:ext>
    </p:extLst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368ED-B614-4D5B-B11D-8CC0B9E08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8AA38-4AE1-4879-AB21-E3FB268241EC}"/>
              </a:ext>
            </a:extLst>
          </p:cNvPr>
          <p:cNvSpPr txBox="1"/>
          <p:nvPr/>
        </p:nvSpPr>
        <p:spPr>
          <a:xfrm>
            <a:off x="1371600" y="1352550"/>
            <a:ext cx="6477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2800" dirty="0"/>
              <a:t>Most southeast Asians are Buddhist or Muslim, and most people practice the concept of karma in their daily lives.</a:t>
            </a:r>
          </a:p>
        </p:txBody>
      </p:sp>
    </p:spTree>
    <p:extLst>
      <p:ext uri="{BB962C8B-B14F-4D97-AF65-F5344CB8AC3E}">
        <p14:creationId xmlns:p14="http://schemas.microsoft.com/office/powerpoint/2010/main" val="2762113788"/>
      </p:ext>
    </p:extLst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90600" y="1581150"/>
            <a:ext cx="4343400" cy="25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PH" sz="2300" b="1" dirty="0">
                <a:solidFill>
                  <a:schemeClr val="accent5">
                    <a:lumMod val="50000"/>
                  </a:schemeClr>
                </a:solidFill>
              </a:rPr>
              <a:t>As members of the Catholic Biblical Federation of South East Asia, we envision Peoples in South East Asia, rooted in the Word of God, living in peace and harmony.</a:t>
            </a:r>
          </a:p>
        </p:txBody>
      </p:sp>
      <p:sp>
        <p:nvSpPr>
          <p:cNvPr id="7" name="Google Shape;58;p12">
            <a:extLst>
              <a:ext uri="{FF2B5EF4-FFF2-40B4-BE49-F238E27FC236}">
                <a16:creationId xmlns:a16="http://schemas.microsoft.com/office/drawing/2014/main" id="{E928CA9A-596E-462F-9E79-ABC2FF836AB1}"/>
              </a:ext>
            </a:extLst>
          </p:cNvPr>
          <p:cNvSpPr txBox="1">
            <a:spLocks/>
          </p:cNvSpPr>
          <p:nvPr/>
        </p:nvSpPr>
        <p:spPr>
          <a:xfrm>
            <a:off x="990600" y="846753"/>
            <a:ext cx="4267200" cy="81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PH" dirty="0">
                <a:solidFill>
                  <a:schemeClr val="accent5">
                    <a:lumMod val="50000"/>
                  </a:schemeClr>
                </a:solidFill>
              </a:rPr>
              <a:t>VISION</a:t>
            </a:r>
          </a:p>
        </p:txBody>
      </p:sp>
    </p:spTree>
  </p:cSld>
  <p:clrMapOvr>
    <a:masterClrMapping/>
  </p:clrMapOvr>
  <p:transition spd="med">
    <p:wipe dir="u"/>
  </p:transition>
</p:sld>
</file>

<file path=ppt/theme/theme1.xml><?xml version="1.0" encoding="utf-8"?>
<a:theme xmlns:a="http://schemas.openxmlformats.org/drawingml/2006/main" name="Perdi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1178</Words>
  <Application>Microsoft Office PowerPoint</Application>
  <PresentationFormat>On-screen Show (16:9)</PresentationFormat>
  <Paragraphs>139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Palatino Linotype</vt:lpstr>
      <vt:lpstr>Algerian</vt:lpstr>
      <vt:lpstr>Perpetua</vt:lpstr>
      <vt:lpstr>Times New Roman</vt:lpstr>
      <vt:lpstr>Droid Serif</vt:lpstr>
      <vt:lpstr>Montserrat</vt:lpstr>
      <vt:lpstr>Monotype Corsiva</vt:lpstr>
      <vt:lpstr>Calibri</vt:lpstr>
      <vt:lpstr>Arial</vt:lpstr>
      <vt:lpstr>Eras Demi ITC</vt:lpstr>
      <vt:lpstr>Calling Heart</vt:lpstr>
      <vt:lpstr>Modern No. 20</vt:lpstr>
      <vt:lpstr>Perdita template</vt:lpstr>
      <vt:lpstr>Office Theme</vt:lpstr>
      <vt:lpstr> Presentation of the CBF-SEA Sub region</vt:lpstr>
      <vt:lpstr>Introduction</vt:lpstr>
      <vt:lpstr>The Constitution, as amended during the Bogotá Plenary Assembly officially recognizes the structuring of regions and sub-regions (Art. IX) and defined the roles of regional and sub-regional coordinators (Art. X.2).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members of the Catholic Biblical Federation of South East Asia, we envision Peoples in South East Asia, rooted in the Word of God, living in peace and harmony.</vt:lpstr>
      <vt:lpstr>In order to realize our vision, we commit ourselves to the:  1. Proclamation of God’s Word from Sacred Scripture and Tradition;</vt:lpstr>
      <vt:lpstr>3. Formation on justice, peace, integrity of creation and reconciliation; and</vt:lpstr>
      <vt:lpstr>To proceed with our activities, we have three concerns</vt:lpstr>
      <vt:lpstr>1. Organizational Structure 2. Formation Programs 3. Sustainability</vt:lpstr>
      <vt:lpstr>With Fr. Jan Stefanow, SVD</vt:lpstr>
      <vt:lpstr>At your Service</vt:lpstr>
      <vt:lpstr>Fr. Joseph Tai</vt:lpstr>
      <vt:lpstr>Fr. Johannes Subagyo</vt:lpstr>
      <vt:lpstr>Fr. Arlo Yap, SVD</vt:lpstr>
      <vt:lpstr>From Left in 2018  Fr. Joseph Mary Tran, SDB Fr.  Johannes Subagyo Fr. Jan Stefanow, SVD Fr. Arlo Yap, SVD Dr. Natividad B. Pagadut Sr. Marianne Gorit, OSB</vt:lpstr>
      <vt:lpstr>Consultors 1. Bp. Pablo Virgilio David 2. Bp. Francis Xavier Vira  </vt:lpstr>
      <vt:lpstr>“The Bible and Life: The Biblical Inspiration of the Entire Pastoral Life and Mission of the Church  (VD 73)  Experiences and Challenges” </vt:lpstr>
      <vt:lpstr>FORMATION ACTIVITIES</vt:lpstr>
      <vt:lpstr>CBF-SEA Workshop in 2017</vt:lpstr>
      <vt:lpstr> * evangelization * formation * membership expansion * translation * publication</vt:lpstr>
      <vt:lpstr>  </vt:lpstr>
      <vt:lpstr>PowerPoint Presentation</vt:lpstr>
      <vt:lpstr>PowerPoint Presentation</vt:lpstr>
      <vt:lpstr>PowerPoint Presentation</vt:lpstr>
      <vt:lpstr>Tagaytay Gathering</vt:lpstr>
      <vt:lpstr>PowerPoint Presentation</vt:lpstr>
      <vt:lpstr>With His Eminence Luis Antonio Cardinal Tagle in a Webinar</vt:lpstr>
      <vt:lpstr> Meetings</vt:lpstr>
      <vt:lpstr>PowerPoint Presentation</vt:lpstr>
      <vt:lpstr>Prayer Meetings</vt:lpstr>
      <vt:lpstr>PowerPoint Presentation</vt:lpstr>
      <vt:lpstr>Virtual Visit</vt:lpstr>
      <vt:lpstr>1. Lectio Divina 2. Formation Courses 3. Formation Seminars 4. Retreats and Recollections 5. Celebration of Bible Week/ Month</vt:lpstr>
      <vt:lpstr>PowerPoint Presentation</vt:lpstr>
      <vt:lpstr>  6. The Bible in a Hundred Weeks” A  three year bible   course from Genesis to Revelation.  7. Biblical animation for a group in the Parish,  (a Community of Contemplative Carmelite Sisters, a group of blind people, two groups of Prisoners).  . </vt:lpstr>
      <vt:lpstr>   . </vt:lpstr>
      <vt:lpstr>During this pandemic, virtual masses, recollections, Bible sessions, visitations, prayer sessions, Bible webinars are subscribed to by those who are internet literate. </vt:lpstr>
      <vt:lpstr>PowerPoint Presentation</vt:lpstr>
      <vt:lpstr>Identified Challenges</vt:lpstr>
      <vt:lpstr>PowerPoint Presentation</vt:lpstr>
      <vt:lpstr>Challenges</vt:lpstr>
      <vt:lpstr>Challenges</vt:lpstr>
      <vt:lpstr>Challenges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CBCP-ECBA</dc:creator>
  <cp:lastModifiedBy>Natividad Pagadut</cp:lastModifiedBy>
  <cp:revision>92</cp:revision>
  <dcterms:modified xsi:type="dcterms:W3CDTF">2021-08-21T08:45:37Z</dcterms:modified>
</cp:coreProperties>
</file>